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slideLayouts/slideLayout16.xml" ContentType="application/vnd.openxmlformats-officedocument.presentationml.slideLayout+xml"/>
  <Override PartName="/ppt/theme/theme7.xml" ContentType="application/vnd.openxmlformats-officedocument.theme+xml"/>
  <Override PartName="/ppt/slideLayouts/slideLayout17.xml" ContentType="application/vnd.openxmlformats-officedocument.presentationml.slideLayout+xml"/>
  <Override PartName="/ppt/theme/theme8.xml" ContentType="application/vnd.openxmlformats-officedocument.theme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slideLayouts/slideLayout21.xml" ContentType="application/vnd.openxmlformats-officedocument.presentationml.slideLayout+xml"/>
  <Override PartName="/ppt/theme/theme12.xml" ContentType="application/vnd.openxmlformats-officedocument.theme+xml"/>
  <Override PartName="/ppt/slideLayouts/slideLayout2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  <p:sldMasterId id="2147483672" r:id="rId3"/>
    <p:sldMasterId id="2147483673" r:id="rId4"/>
    <p:sldMasterId id="2147483674" r:id="rId5"/>
    <p:sldMasterId id="2147483675" r:id="rId6"/>
    <p:sldMasterId id="2147483676" r:id="rId7"/>
    <p:sldMasterId id="2147483677" r:id="rId8"/>
    <p:sldMasterId id="2147483678" r:id="rId9"/>
    <p:sldMasterId id="2147483679" r:id="rId10"/>
    <p:sldMasterId id="2147483680" r:id="rId11"/>
    <p:sldMasterId id="2147483681" r:id="rId12"/>
    <p:sldMasterId id="2147483682" r:id="rId13"/>
  </p:sldMasterIdLst>
  <p:notesMasterIdLst>
    <p:notesMasterId r:id="rId2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94" name="Google Shape;194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33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6" name="Google Shape;206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3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8" name="Google Shape;218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 rot="5400000">
            <a:off x="3920332" y="-1256506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1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5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7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3" name="Google Shape;173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6" name="Google Shape;186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Google Shape;18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99" name="Google Shape;199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0" name="Google Shape;200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Google Shape;201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Google Shape;202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2" name="Google Shape;21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3" name="Google Shape;21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4" name="Google Shape;21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Google Shape;13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3" name="Google Shape;16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Google Shape;1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Google Shape;1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  <a:defRPr sz="1200" b="0" i="0" u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"/>
          <p:cNvSpPr/>
          <p:nvPr/>
        </p:nvSpPr>
        <p:spPr>
          <a:xfrm>
            <a:off x="1096852" y="1469797"/>
            <a:ext cx="9860392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LUYỆN TẬP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chữ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nhật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thoi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Arial"/>
              <a:buNone/>
            </a:pP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bình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hành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Hình</a:t>
            </a:r>
            <a:r>
              <a:rPr lang="en-US" sz="5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thang </a:t>
            </a:r>
            <a:r>
              <a:rPr lang="en-US" sz="5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cân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7"/>
          <p:cNvSpPr/>
          <p:nvPr/>
        </p:nvSpPr>
        <p:spPr>
          <a:xfrm>
            <a:off x="577081" y="1660415"/>
            <a:ext cx="2157962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 Hình chữ nhật</a:t>
            </a:r>
            <a:endParaRPr/>
          </a:p>
        </p:txBody>
      </p:sp>
      <p:sp>
        <p:nvSpPr>
          <p:cNvPr id="234" name="Google Shape;234;p37"/>
          <p:cNvSpPr/>
          <p:nvPr/>
        </p:nvSpPr>
        <p:spPr>
          <a:xfrm>
            <a:off x="2357534" y="338070"/>
            <a:ext cx="7726623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Quan sát hình vẽ  và kể tên các hình sau:</a:t>
            </a:r>
            <a:endParaRPr/>
          </a:p>
        </p:txBody>
      </p:sp>
      <p:sp>
        <p:nvSpPr>
          <p:cNvPr id="235" name="Google Shape;235;p37"/>
          <p:cNvSpPr/>
          <p:nvPr/>
        </p:nvSpPr>
        <p:spPr>
          <a:xfrm>
            <a:off x="954587" y="341520"/>
            <a:ext cx="1402948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lang="en-US" sz="32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</a:t>
            </a:r>
            <a:r>
              <a:rPr lang="en-US" sz="3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1 :</a:t>
            </a:r>
            <a:endParaRPr sz="3200" dirty="0">
              <a:solidFill>
                <a:srgbClr val="FF0000"/>
              </a:solidFill>
            </a:endParaRPr>
          </a:p>
        </p:txBody>
      </p:sp>
      <p:sp>
        <p:nvSpPr>
          <p:cNvPr id="236" name="Google Shape;236;p37"/>
          <p:cNvSpPr/>
          <p:nvPr/>
        </p:nvSpPr>
        <p:spPr>
          <a:xfrm>
            <a:off x="801501" y="2585694"/>
            <a:ext cx="170912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 Hình thoi</a:t>
            </a:r>
            <a:endParaRPr/>
          </a:p>
        </p:txBody>
      </p:sp>
      <p:sp>
        <p:nvSpPr>
          <p:cNvPr id="237" name="Google Shape;237;p37"/>
          <p:cNvSpPr/>
          <p:nvPr/>
        </p:nvSpPr>
        <p:spPr>
          <a:xfrm>
            <a:off x="546624" y="3598755"/>
            <a:ext cx="2351926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3. Hình bình hành</a:t>
            </a:r>
            <a:endParaRPr/>
          </a:p>
        </p:txBody>
      </p:sp>
      <p:sp>
        <p:nvSpPr>
          <p:cNvPr id="238" name="Google Shape;238;p37"/>
          <p:cNvSpPr/>
          <p:nvPr/>
        </p:nvSpPr>
        <p:spPr>
          <a:xfrm>
            <a:off x="603530" y="4566889"/>
            <a:ext cx="230063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4. Hình thang cân</a:t>
            </a:r>
            <a:endParaRPr/>
          </a:p>
        </p:txBody>
      </p:sp>
      <p:pic>
        <p:nvPicPr>
          <p:cNvPr id="239" name="Google Shape;239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92562" y="1470025"/>
            <a:ext cx="6583362" cy="42560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8"/>
          <p:cNvSpPr/>
          <p:nvPr/>
        </p:nvSpPr>
        <p:spPr>
          <a:xfrm>
            <a:off x="129218" y="0"/>
            <a:ext cx="187904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US" sz="4000" b="1" i="0" u="sng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Giải</a:t>
            </a:r>
            <a:r>
              <a:rPr lang="en-US" sz="4000" b="1" i="0" u="sng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u="sng" dirty="0"/>
          </a:p>
        </p:txBody>
      </p:sp>
      <p:sp>
        <p:nvSpPr>
          <p:cNvPr id="245" name="Google Shape;245;p38"/>
          <p:cNvSpPr txBox="1"/>
          <p:nvPr/>
        </p:nvSpPr>
        <p:spPr>
          <a:xfrm>
            <a:off x="3059112" y="1711325"/>
            <a:ext cx="7620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8"/>
          <p:cNvSpPr txBox="1"/>
          <p:nvPr/>
        </p:nvSpPr>
        <p:spPr>
          <a:xfrm>
            <a:off x="238125" y="1476375"/>
            <a:ext cx="7424737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8"/>
          <p:cNvSpPr/>
          <p:nvPr/>
        </p:nvSpPr>
        <p:spPr>
          <a:xfrm>
            <a:off x="213946" y="3541690"/>
            <a:ext cx="6464766" cy="553998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lin ang="5400000" scaled="0"/>
          </a:gra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1. Hình chữ nhật: ABCD; KTGH.</a:t>
            </a:r>
            <a:endParaRPr sz="3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8"/>
          <p:cNvSpPr/>
          <p:nvPr/>
        </p:nvSpPr>
        <p:spPr>
          <a:xfrm>
            <a:off x="207125" y="4256988"/>
            <a:ext cx="9233090" cy="553998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lin ang="5400000" scaled="0"/>
          </a:gra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2. Hình thoi: MNPQ; MYOX; YNZO; OTQX; OZPT. </a:t>
            </a:r>
            <a:endParaRPr sz="3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8"/>
          <p:cNvSpPr/>
          <p:nvPr/>
        </p:nvSpPr>
        <p:spPr>
          <a:xfrm>
            <a:off x="207945" y="4965684"/>
            <a:ext cx="8795842" cy="553998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lin ang="5400000" scaled="0"/>
          </a:gra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3. Hình bình hành: XMNZ; YNPT; ZPQX; TQMY.</a:t>
            </a:r>
            <a:endParaRPr sz="3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8"/>
          <p:cNvSpPr/>
          <p:nvPr/>
        </p:nvSpPr>
        <p:spPr>
          <a:xfrm>
            <a:off x="238125" y="5605143"/>
            <a:ext cx="8975511" cy="553998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lin ang="5400000" scaled="0"/>
          </a:gra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4. Hình thang cân: KATB; BTGC; CGXD; DXKA. </a:t>
            </a:r>
            <a:endParaRPr sz="30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1" name="Google Shape;251;p38"/>
          <p:cNvCxnSpPr/>
          <p:nvPr/>
        </p:nvCxnSpPr>
        <p:spPr>
          <a:xfrm rot="10800000" flipH="1">
            <a:off x="3883025" y="6196012"/>
            <a:ext cx="204787" cy="1587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pic>
        <p:nvPicPr>
          <p:cNvPr id="252" name="Google Shape;252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59112" y="231775"/>
            <a:ext cx="4859337" cy="314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9"/>
          <p:cNvSpPr/>
          <p:nvPr/>
        </p:nvSpPr>
        <p:spPr>
          <a:xfrm>
            <a:off x="4744727" y="1503741"/>
            <a:ext cx="1681871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Bài 2:</a:t>
            </a:r>
            <a:endParaRPr/>
          </a:p>
        </p:txBody>
      </p:sp>
      <p:sp>
        <p:nvSpPr>
          <p:cNvPr id="258" name="Google Shape;258;p39"/>
          <p:cNvSpPr/>
          <p:nvPr/>
        </p:nvSpPr>
        <p:spPr>
          <a:xfrm>
            <a:off x="258805" y="2594564"/>
            <a:ext cx="11923457" cy="2246769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 hình chữ nhật 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ABCD</a:t>
            </a: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là giao điểm của 2 đường chéo 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Biết 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 = 8cm</a:t>
            </a: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BC= 6cm</a:t>
            </a: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AC= 10cm</a:t>
            </a: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Tìm độ dài các cạnh : </a:t>
            </a:r>
            <a:r>
              <a:rPr lang="en-US" sz="3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BD, DC, AD, OA</a:t>
            </a:r>
            <a:endParaRPr sz="35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Calibri"/>
              <a:buNone/>
            </a:pPr>
            <a:endParaRPr sz="3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0"/>
          <p:cNvSpPr/>
          <p:nvPr/>
        </p:nvSpPr>
        <p:spPr>
          <a:xfrm>
            <a:off x="4591941" y="-18664"/>
            <a:ext cx="214994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Lời giải</a:t>
            </a:r>
            <a:endParaRPr/>
          </a:p>
        </p:txBody>
      </p:sp>
      <p:sp>
        <p:nvSpPr>
          <p:cNvPr id="264" name="Google Shape;264;p40"/>
          <p:cNvSpPr txBox="1"/>
          <p:nvPr/>
        </p:nvSpPr>
        <p:spPr>
          <a:xfrm>
            <a:off x="85725" y="1323975"/>
            <a:ext cx="7424737" cy="784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40"/>
          <p:cNvSpPr txBox="1"/>
          <p:nvPr/>
        </p:nvSpPr>
        <p:spPr>
          <a:xfrm>
            <a:off x="3059112" y="1711325"/>
            <a:ext cx="762000" cy="708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40"/>
          <p:cNvSpPr/>
          <p:nvPr/>
        </p:nvSpPr>
        <p:spPr>
          <a:xfrm>
            <a:off x="967700" y="1323439"/>
            <a:ext cx="5305107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Vì </a:t>
            </a:r>
            <a:r>
              <a:rPr lang="en-US" sz="3500" b="0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ABCD</a:t>
            </a: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là hình chữ nhật. Ta có </a:t>
            </a:r>
            <a:endParaRPr/>
          </a:p>
        </p:txBody>
      </p:sp>
      <p:pic>
        <p:nvPicPr>
          <p:cNvPr id="267" name="Google Shape;267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51412" y="2039937"/>
            <a:ext cx="4468812" cy="2995612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40"/>
          <p:cNvSpPr/>
          <p:nvPr/>
        </p:nvSpPr>
        <p:spPr>
          <a:xfrm>
            <a:off x="965320" y="2108200"/>
            <a:ext cx="254108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Times New Roman"/>
              <a:buNone/>
            </a:pPr>
            <a:r>
              <a:rPr lang="en-US" sz="3000" b="0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BD=AC=10cm</a:t>
            </a:r>
            <a:endParaRPr sz="3000" b="0" i="0" u="none" strike="noStrike" cap="none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Google Shape;269;p40"/>
          <p:cNvSpPr/>
          <p:nvPr/>
        </p:nvSpPr>
        <p:spPr>
          <a:xfrm>
            <a:off x="1091393" y="2785397"/>
            <a:ext cx="23487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Times New Roman"/>
              <a:buNone/>
            </a:pPr>
            <a:r>
              <a:rPr lang="en-US" sz="3000" b="0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AD=BC=6cm</a:t>
            </a:r>
            <a:endParaRPr sz="3000" b="0" i="0" u="none" strike="noStrike" cap="none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0" name="Google Shape;270;p40"/>
          <p:cNvSpPr/>
          <p:nvPr/>
        </p:nvSpPr>
        <p:spPr>
          <a:xfrm>
            <a:off x="1103343" y="3537198"/>
            <a:ext cx="234872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Times New Roman"/>
              <a:buNone/>
            </a:pPr>
            <a:r>
              <a:rPr lang="en-US" sz="3000" b="0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DC=AB=8cm</a:t>
            </a:r>
            <a:endParaRPr sz="3000" b="0" i="0" u="none" strike="noStrike" cap="none">
              <a:solidFill>
                <a:srgbClr val="0000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1" name="Google Shape;271;p40"/>
          <p:cNvSpPr/>
          <p:nvPr/>
        </p:nvSpPr>
        <p:spPr>
          <a:xfrm>
            <a:off x="1055612" y="4337125"/>
            <a:ext cx="276550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000"/>
              <a:buFont typeface="Times New Roman"/>
              <a:buNone/>
            </a:pPr>
            <a:r>
              <a:rPr lang="en-US" sz="3000" b="0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OA=AC:2=5cm</a:t>
            </a:r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1"/>
          <p:cNvSpPr/>
          <p:nvPr/>
        </p:nvSpPr>
        <p:spPr>
          <a:xfrm>
            <a:off x="399242" y="1111032"/>
            <a:ext cx="11307651" cy="3108543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lang="en-US" sz="2800" b="0" i="0" u="sng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toán thực tế: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Nhà Hoa có 1 mảnh vườn hình chữ nhật. Chiều dài là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52m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rộng là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28m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.Bố Hoa quyết định làm một mương nước bao quanh vườn với chiều rộng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1m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(như hình vẽ dưới).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a/ Em hãy tính chiều dài, chiều rộng của mảnh vườn còn lại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b/ Ở đường bao của mảnh vườn. Nếu Hoa trồng những khóm hoa với khoảng cách đều nhau là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2m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Vậy Hoa cần chuẩn bị bao nhiêu khóm hoa, nếu ở mỗi góc vườn đều trồng 1 khóm hoa</a:t>
            </a:r>
            <a:endParaRPr/>
          </a:p>
        </p:txBody>
      </p:sp>
      <p:pic>
        <p:nvPicPr>
          <p:cNvPr id="277" name="Google Shape;277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9300" y="4219575"/>
            <a:ext cx="4597400" cy="258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2"/>
          <p:cNvSpPr/>
          <p:nvPr/>
        </p:nvSpPr>
        <p:spPr>
          <a:xfrm>
            <a:off x="153026" y="14360"/>
            <a:ext cx="2149948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Arial"/>
              <a:buNone/>
            </a:pPr>
            <a:r>
              <a:rPr lang="en-US" sz="60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Lời giải</a:t>
            </a:r>
            <a:endParaRPr/>
          </a:p>
        </p:txBody>
      </p:sp>
      <p:sp>
        <p:nvSpPr>
          <p:cNvPr id="283" name="Google Shape;283;p42"/>
          <p:cNvSpPr/>
          <p:nvPr/>
        </p:nvSpPr>
        <p:spPr>
          <a:xfrm>
            <a:off x="2386677" y="3134472"/>
            <a:ext cx="5349541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a) Chiều dài còn lại của mảnh vườn là :</a:t>
            </a:r>
            <a:endParaRPr/>
          </a:p>
        </p:txBody>
      </p:sp>
      <p:sp>
        <p:nvSpPr>
          <p:cNvPr id="284" name="Google Shape;284;p42"/>
          <p:cNvSpPr/>
          <p:nvPr/>
        </p:nvSpPr>
        <p:spPr>
          <a:xfrm>
            <a:off x="3769266" y="3775113"/>
            <a:ext cx="258436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Times New Roman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52-1-1= 50 (m)</a:t>
            </a:r>
            <a:endParaRPr/>
          </a:p>
        </p:txBody>
      </p:sp>
      <p:sp>
        <p:nvSpPr>
          <p:cNvPr id="285" name="Google Shape;285;p42"/>
          <p:cNvSpPr/>
          <p:nvPr/>
        </p:nvSpPr>
        <p:spPr>
          <a:xfrm>
            <a:off x="2840025" y="4517788"/>
            <a:ext cx="4990469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Chiều rộng còn lại của mảnh vườn là :</a:t>
            </a:r>
            <a:endParaRPr/>
          </a:p>
        </p:txBody>
      </p:sp>
      <p:sp>
        <p:nvSpPr>
          <p:cNvPr id="286" name="Google Shape;286;p42"/>
          <p:cNvSpPr/>
          <p:nvPr/>
        </p:nvSpPr>
        <p:spPr>
          <a:xfrm>
            <a:off x="3769265" y="5249131"/>
            <a:ext cx="2584361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Font typeface="Times New Roman"/>
              <a:buNone/>
            </a:pPr>
            <a:r>
              <a:rPr lang="en-US" sz="30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28-1-1= 26 (m)</a:t>
            </a:r>
            <a:endParaRPr/>
          </a:p>
        </p:txBody>
      </p:sp>
      <p:pic>
        <p:nvPicPr>
          <p:cNvPr id="287" name="Google Shape;287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9200" y="479425"/>
            <a:ext cx="4597400" cy="2587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3"/>
          <p:cNvSpPr/>
          <p:nvPr/>
        </p:nvSpPr>
        <p:spPr>
          <a:xfrm>
            <a:off x="702534" y="2527197"/>
            <a:ext cx="104853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b) Số khóm hoa cần trồng trên chiều dài không tính hai đầu :</a:t>
            </a:r>
            <a:endParaRPr/>
          </a:p>
        </p:txBody>
      </p:sp>
      <p:sp>
        <p:nvSpPr>
          <p:cNvPr id="293" name="Google Shape;293;p43"/>
          <p:cNvSpPr/>
          <p:nvPr/>
        </p:nvSpPr>
        <p:spPr>
          <a:xfrm>
            <a:off x="4429232" y="3163323"/>
            <a:ext cx="336662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50 : 2 -1 = 24 (khóm)</a:t>
            </a:r>
            <a:endParaRPr/>
          </a:p>
        </p:txBody>
      </p:sp>
      <p:sp>
        <p:nvSpPr>
          <p:cNvPr id="294" name="Google Shape;294;p43"/>
          <p:cNvSpPr/>
          <p:nvPr/>
        </p:nvSpPr>
        <p:spPr>
          <a:xfrm>
            <a:off x="1416387" y="3658237"/>
            <a:ext cx="939231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Số khóm hoa cần trồng trên chiều rộng không tính hai đầu :</a:t>
            </a:r>
            <a:endParaRPr/>
          </a:p>
        </p:txBody>
      </p:sp>
      <p:sp>
        <p:nvSpPr>
          <p:cNvPr id="295" name="Google Shape;295;p43"/>
          <p:cNvSpPr/>
          <p:nvPr/>
        </p:nvSpPr>
        <p:spPr>
          <a:xfrm>
            <a:off x="4429232" y="4248235"/>
            <a:ext cx="336662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 : 2 -1 = 12 (khóm)</a:t>
            </a:r>
            <a:endParaRPr/>
          </a:p>
        </p:txBody>
      </p:sp>
      <p:sp>
        <p:nvSpPr>
          <p:cNvPr id="296" name="Google Shape;296;p43"/>
          <p:cNvSpPr/>
          <p:nvPr/>
        </p:nvSpPr>
        <p:spPr>
          <a:xfrm>
            <a:off x="1446845" y="4802456"/>
            <a:ext cx="70118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Số khóm hoa cần trồng bao quanh vườn là  :</a:t>
            </a:r>
            <a:endParaRPr/>
          </a:p>
        </p:txBody>
      </p:sp>
      <p:sp>
        <p:nvSpPr>
          <p:cNvPr id="297" name="Google Shape;297;p43"/>
          <p:cNvSpPr/>
          <p:nvPr/>
        </p:nvSpPr>
        <p:spPr>
          <a:xfrm>
            <a:off x="4164736" y="5486390"/>
            <a:ext cx="389561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imes New Roman"/>
              <a:buNone/>
            </a:pPr>
            <a:r>
              <a:rPr lang="en-US" sz="2800" b="1" i="0" u="none" strike="noStrike" cap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24.2+12.2+4= 56 (khóm)</a:t>
            </a:r>
            <a:endParaRPr/>
          </a:p>
        </p:txBody>
      </p:sp>
      <p:pic>
        <p:nvPicPr>
          <p:cNvPr id="298" name="Google Shape;298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350" y="-23812"/>
            <a:ext cx="4597400" cy="258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4"/>
          <p:cNvSpPr txBox="1"/>
          <p:nvPr/>
        </p:nvSpPr>
        <p:spPr>
          <a:xfrm>
            <a:off x="2303462" y="266700"/>
            <a:ext cx="6927850" cy="101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lang="en-US" sz="6000" b="0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Hướng dẫn hs về nhà </a:t>
            </a:r>
            <a:endParaRPr/>
          </a:p>
        </p:txBody>
      </p:sp>
      <p:sp>
        <p:nvSpPr>
          <p:cNvPr id="304" name="Google Shape;304;p44"/>
          <p:cNvSpPr/>
          <p:nvPr/>
        </p:nvSpPr>
        <p:spPr>
          <a:xfrm>
            <a:off x="431442" y="2020446"/>
            <a:ext cx="11127346" cy="630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Bài 1 : Vẽ hình chữ nhật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ABCD</a:t>
            </a: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có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 =4cm ; AD = 6cm.</a:t>
            </a:r>
            <a:endParaRPr/>
          </a:p>
        </p:txBody>
      </p:sp>
      <p:sp>
        <p:nvSpPr>
          <p:cNvPr id="305" name="Google Shape;305;p44"/>
          <p:cNvSpPr/>
          <p:nvPr/>
        </p:nvSpPr>
        <p:spPr>
          <a:xfrm>
            <a:off x="218941" y="3070519"/>
            <a:ext cx="11552349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3500"/>
              <a:buFont typeface="Arial"/>
              <a:buNone/>
            </a:pP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Bài 2: Vẽ hình thoi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ABCD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có độ dài 2 đường chéo  là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4cm</a:t>
            </a:r>
            <a:r>
              <a:rPr lang="en-US" sz="3500" b="1" i="0" u="none" strike="noStrike" cap="non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và </a:t>
            </a:r>
            <a:r>
              <a:rPr lang="en-US" sz="3500" b="1" i="0" u="none" strike="noStrike" cap="none">
                <a:solidFill>
                  <a:srgbClr val="00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6cm</a:t>
            </a:r>
            <a:endParaRPr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418</Words>
  <Application>Microsoft Office PowerPoint</Application>
  <PresentationFormat>Widescreen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3_Office Theme</vt:lpstr>
      <vt:lpstr>1_Office Theme</vt:lpstr>
      <vt:lpstr>2_Office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Văn Tân Lê</cp:lastModifiedBy>
  <cp:revision>2</cp:revision>
  <dcterms:modified xsi:type="dcterms:W3CDTF">2021-10-24T13:58:20Z</dcterms:modified>
</cp:coreProperties>
</file>